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1" r:id="rId3"/>
    <p:sldId id="258" r:id="rId4"/>
    <p:sldId id="270" r:id="rId5"/>
    <p:sldId id="267" r:id="rId6"/>
    <p:sldId id="268" r:id="rId7"/>
    <p:sldId id="269" r:id="rId8"/>
    <p:sldId id="271" r:id="rId9"/>
    <p:sldId id="262" r:id="rId10"/>
    <p:sldId id="273" r:id="rId11"/>
    <p:sldId id="272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83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32866-CA67-43F5-A5FA-E03D70AFE51A}" type="datetimeFigureOut">
              <a:rPr lang="ru-RU" smtClean="0"/>
              <a:t>09.01.2026</a:t>
            </a:fld>
            <a:endParaRPr lang="ru-RU"/>
          </a:p>
        </p:txBody>
      </p:sp>
      <p:sp>
        <p:nvSpPr>
          <p:cNvPr id="1048582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583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7263D-B73B-4969-8E0B-B98E8E5839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9135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vk.com/club211311855?z=video-194497181_456239999/f40d8f40bb4f9ba40a/pl_wall_-211311855" TargetMode="External"/><Relationship Id="rId5" Type="http://schemas.openxmlformats.org/officeDocument/2006/relationships/hyperlink" Target="https://vk.com/away.php?to=https://sdo-journal.ru/journal/articles/krotova-t-v-avdulova-t-p-burlakova-i-a-prosveshchenie-roditeley-zakonnykh-predstaviteley-detey-doshk/&amp;post=-211311855_8034&amp;cc_key=" TargetMode="External"/><Relationship Id="rId4" Type="http://schemas.openxmlformats.org/officeDocument/2006/relationships/hyperlink" Target="https://vk.com/away.php?to=https://xn-------43ddab4abla1bfldbcodecee4dgt3agrzmkh55b.xn--p1ai/&amp;post=-211311855_8034&amp;cc_key=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9560"/>
            <a:ext cx="1213104" cy="119481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8592" y="554736"/>
            <a:ext cx="798576" cy="67970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20072" y="323088"/>
            <a:ext cx="1917192" cy="9692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10800" y="3163824"/>
            <a:ext cx="1883664" cy="321259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545080" y="737616"/>
            <a:ext cx="2319528" cy="30784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just">
              <a:lnSpc>
                <a:spcPts val="1200"/>
              </a:lnSpc>
            </a:pPr>
            <a:r>
              <a:rPr lang="ru" sz="1100" b="1">
                <a:solidFill>
                  <a:srgbClr val="232E60"/>
                </a:solidFill>
                <a:latin typeface="Sylfaen"/>
              </a:rPr>
              <a:t>МИНИСТЕРСТВО ПРОСВЕЩЕНИЯ РОССИЙСКОЙ ФЕДЕРАЦИИ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028699" y="1700784"/>
            <a:ext cx="10075985" cy="142036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just">
              <a:lnSpc>
                <a:spcPts val="2880"/>
              </a:lnSpc>
              <a:spcAft>
                <a:spcPts val="2730"/>
              </a:spcAft>
            </a:pPr>
            <a:r>
              <a:rPr lang="ru-RU" sz="2200" b="1" dirty="0">
                <a:solidFill>
                  <a:srgbClr val="002060"/>
                </a:solidFill>
                <a:latin typeface="Tahoma"/>
              </a:rPr>
              <a:t>О</a:t>
            </a:r>
            <a:r>
              <a:rPr lang="ru" sz="2200" b="1" dirty="0">
                <a:solidFill>
                  <a:srgbClr val="002060"/>
                </a:solidFill>
                <a:latin typeface="Tahoma"/>
              </a:rPr>
              <a:t> новой Единой Программе </a:t>
            </a:r>
            <a:r>
              <a:rPr lang="ru" sz="2200" b="1" dirty="0">
                <a:solidFill>
                  <a:srgbClr val="C00000"/>
                </a:solidFill>
                <a:latin typeface="Tahoma"/>
              </a:rPr>
              <a:t>ПРОСВ</a:t>
            </a:r>
            <a:r>
              <a:rPr lang="ru-RU" sz="2200" b="1" dirty="0">
                <a:solidFill>
                  <a:srgbClr val="C00000"/>
                </a:solidFill>
                <a:latin typeface="Tahoma"/>
              </a:rPr>
              <a:t>Е</a:t>
            </a:r>
            <a:r>
              <a:rPr lang="ru" sz="2200" b="1" dirty="0">
                <a:solidFill>
                  <a:srgbClr val="C00000"/>
                </a:solidFill>
                <a:latin typeface="Tahoma"/>
              </a:rPr>
              <a:t>ЩЕНИЯ</a:t>
            </a:r>
            <a:r>
              <a:rPr lang="ru" sz="2200" b="1" dirty="0">
                <a:solidFill>
                  <a:srgbClr val="002060"/>
                </a:solidFill>
                <a:latin typeface="Tahoma"/>
              </a:rPr>
              <a:t>  родителей детей раннего и дошкольного возрастов как мера государственной поддержки семьи и инструмент формирования единого образовательного пространства.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255477" y="3797808"/>
            <a:ext cx="6400799" cy="12344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just">
              <a:lnSpc>
                <a:spcPts val="1680"/>
              </a:lnSpc>
            </a:pPr>
            <a:r>
              <a:rPr lang="ru-RU" i="1" dirty="0">
                <a:solidFill>
                  <a:srgbClr val="002060"/>
                </a:solidFill>
              </a:rPr>
              <a:t>Программа разработана Лабораторией дошкольного образования ФГБНУ Институт возрастной физиологии Российской академии образования по заказу Министерства просвещения Российской Федерации</a:t>
            </a:r>
            <a:endParaRPr lang="ru" i="1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273040" y="6364224"/>
            <a:ext cx="1661160" cy="216408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 algn="ctr">
              <a:spcBef>
                <a:spcPts val="5880"/>
              </a:spcBef>
            </a:pPr>
            <a:endParaRPr lang="ru" sz="1800" i="1" spc="-50" dirty="0">
              <a:solidFill>
                <a:srgbClr val="232E60"/>
              </a:solidFill>
              <a:latin typeface="Calibri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306"/>
          <p:cNvGrpSpPr/>
          <p:nvPr/>
        </p:nvGrpSpPr>
        <p:grpSpPr>
          <a:xfrm>
            <a:off x="289951" y="1561475"/>
            <a:ext cx="466090" cy="360680"/>
            <a:chOff x="0" y="0"/>
            <a:chExt cx="466344" cy="361188"/>
          </a:xfrm>
        </p:grpSpPr>
        <p:sp>
          <p:nvSpPr>
            <p:cNvPr id="3" name="Shape 998"/>
            <p:cNvSpPr/>
            <p:nvPr/>
          </p:nvSpPr>
          <p:spPr>
            <a:xfrm>
              <a:off x="0" y="0"/>
              <a:ext cx="466344" cy="361188"/>
            </a:xfrm>
            <a:custGeom>
              <a:avLst/>
              <a:gdLst/>
              <a:ahLst/>
              <a:cxnLst/>
              <a:rect l="0" t="0" r="0" b="0"/>
              <a:pathLst>
                <a:path w="466344" h="361188">
                  <a:moveTo>
                    <a:pt x="0" y="0"/>
                  </a:moveTo>
                  <a:lnTo>
                    <a:pt x="466344" y="0"/>
                  </a:lnTo>
                  <a:lnTo>
                    <a:pt x="233172" y="3611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 w="0" cap="flat">
              <a:noFill/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" name="Shape 999"/>
            <p:cNvSpPr/>
            <p:nvPr/>
          </p:nvSpPr>
          <p:spPr>
            <a:xfrm>
              <a:off x="0" y="0"/>
              <a:ext cx="466344" cy="361188"/>
            </a:xfrm>
            <a:custGeom>
              <a:avLst/>
              <a:gdLst/>
              <a:ahLst/>
              <a:cxnLst/>
              <a:rect l="0" t="0" r="0" b="0"/>
              <a:pathLst>
                <a:path w="466344" h="361188">
                  <a:moveTo>
                    <a:pt x="466344" y="0"/>
                  </a:moveTo>
                  <a:lnTo>
                    <a:pt x="233172" y="36118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5908" cap="flat" cmpd="sng" algn="ctr">
              <a:solidFill>
                <a:srgbClr val="FFFFFF"/>
              </a:solidFill>
              <a:prstDash val="solid"/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6" name="Picture 713"/>
          <p:cNvPicPr/>
          <p:nvPr/>
        </p:nvPicPr>
        <p:blipFill>
          <a:blip r:embed="rId2"/>
          <a:stretch>
            <a:fillRect/>
          </a:stretch>
        </p:blipFill>
        <p:spPr>
          <a:xfrm>
            <a:off x="8147613" y="254977"/>
            <a:ext cx="1427210" cy="150601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103684" y="373574"/>
            <a:ext cx="4176347" cy="7737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0000FF"/>
                </a:solidFill>
              </a:rPr>
              <a:t>8 разделов</a:t>
            </a:r>
          </a:p>
        </p:txBody>
      </p:sp>
      <p:grpSp>
        <p:nvGrpSpPr>
          <p:cNvPr id="10" name="Group 14306"/>
          <p:cNvGrpSpPr/>
          <p:nvPr/>
        </p:nvGrpSpPr>
        <p:grpSpPr>
          <a:xfrm>
            <a:off x="324925" y="2143886"/>
            <a:ext cx="466090" cy="360680"/>
            <a:chOff x="0" y="0"/>
            <a:chExt cx="466344" cy="361188"/>
          </a:xfrm>
        </p:grpSpPr>
        <p:sp>
          <p:nvSpPr>
            <p:cNvPr id="11" name="Shape 998"/>
            <p:cNvSpPr/>
            <p:nvPr/>
          </p:nvSpPr>
          <p:spPr>
            <a:xfrm>
              <a:off x="0" y="0"/>
              <a:ext cx="466344" cy="361188"/>
            </a:xfrm>
            <a:custGeom>
              <a:avLst/>
              <a:gdLst/>
              <a:ahLst/>
              <a:cxnLst/>
              <a:rect l="0" t="0" r="0" b="0"/>
              <a:pathLst>
                <a:path w="466344" h="361188">
                  <a:moveTo>
                    <a:pt x="0" y="0"/>
                  </a:moveTo>
                  <a:lnTo>
                    <a:pt x="466344" y="0"/>
                  </a:lnTo>
                  <a:lnTo>
                    <a:pt x="233172" y="3611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 w="0" cap="flat">
              <a:noFill/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Shape 999"/>
            <p:cNvSpPr/>
            <p:nvPr/>
          </p:nvSpPr>
          <p:spPr>
            <a:xfrm>
              <a:off x="0" y="0"/>
              <a:ext cx="466344" cy="361188"/>
            </a:xfrm>
            <a:custGeom>
              <a:avLst/>
              <a:gdLst/>
              <a:ahLst/>
              <a:cxnLst/>
              <a:rect l="0" t="0" r="0" b="0"/>
              <a:pathLst>
                <a:path w="466344" h="361188">
                  <a:moveTo>
                    <a:pt x="466344" y="0"/>
                  </a:moveTo>
                  <a:lnTo>
                    <a:pt x="233172" y="36118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5908" cap="flat" cmpd="sng" algn="ctr">
              <a:solidFill>
                <a:srgbClr val="FFFFFF"/>
              </a:solidFill>
              <a:prstDash val="solid"/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3" name="Group 14306"/>
          <p:cNvGrpSpPr/>
          <p:nvPr/>
        </p:nvGrpSpPr>
        <p:grpSpPr>
          <a:xfrm>
            <a:off x="324925" y="2838436"/>
            <a:ext cx="466090" cy="360680"/>
            <a:chOff x="0" y="0"/>
            <a:chExt cx="466344" cy="361188"/>
          </a:xfrm>
        </p:grpSpPr>
        <p:sp>
          <p:nvSpPr>
            <p:cNvPr id="14" name="Shape 998"/>
            <p:cNvSpPr/>
            <p:nvPr/>
          </p:nvSpPr>
          <p:spPr>
            <a:xfrm>
              <a:off x="0" y="0"/>
              <a:ext cx="466344" cy="361188"/>
            </a:xfrm>
            <a:custGeom>
              <a:avLst/>
              <a:gdLst/>
              <a:ahLst/>
              <a:cxnLst/>
              <a:rect l="0" t="0" r="0" b="0"/>
              <a:pathLst>
                <a:path w="466344" h="361188">
                  <a:moveTo>
                    <a:pt x="0" y="0"/>
                  </a:moveTo>
                  <a:lnTo>
                    <a:pt x="466344" y="0"/>
                  </a:lnTo>
                  <a:lnTo>
                    <a:pt x="233172" y="3611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 w="0" cap="flat">
              <a:noFill/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Shape 999"/>
            <p:cNvSpPr/>
            <p:nvPr/>
          </p:nvSpPr>
          <p:spPr>
            <a:xfrm>
              <a:off x="0" y="0"/>
              <a:ext cx="466344" cy="361188"/>
            </a:xfrm>
            <a:custGeom>
              <a:avLst/>
              <a:gdLst/>
              <a:ahLst/>
              <a:cxnLst/>
              <a:rect l="0" t="0" r="0" b="0"/>
              <a:pathLst>
                <a:path w="466344" h="361188">
                  <a:moveTo>
                    <a:pt x="466344" y="0"/>
                  </a:moveTo>
                  <a:lnTo>
                    <a:pt x="233172" y="36118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5908" cap="flat" cmpd="sng" algn="ctr">
              <a:solidFill>
                <a:srgbClr val="FFFFFF"/>
              </a:solidFill>
              <a:prstDash val="solid"/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6" name="Group 14306"/>
          <p:cNvGrpSpPr/>
          <p:nvPr/>
        </p:nvGrpSpPr>
        <p:grpSpPr>
          <a:xfrm>
            <a:off x="467886" y="6178082"/>
            <a:ext cx="466090" cy="360680"/>
            <a:chOff x="0" y="0"/>
            <a:chExt cx="466344" cy="361188"/>
          </a:xfrm>
        </p:grpSpPr>
        <p:sp>
          <p:nvSpPr>
            <p:cNvPr id="17" name="Shape 998"/>
            <p:cNvSpPr/>
            <p:nvPr/>
          </p:nvSpPr>
          <p:spPr>
            <a:xfrm>
              <a:off x="0" y="0"/>
              <a:ext cx="466344" cy="361188"/>
            </a:xfrm>
            <a:custGeom>
              <a:avLst/>
              <a:gdLst/>
              <a:ahLst/>
              <a:cxnLst/>
              <a:rect l="0" t="0" r="0" b="0"/>
              <a:pathLst>
                <a:path w="466344" h="361188">
                  <a:moveTo>
                    <a:pt x="0" y="0"/>
                  </a:moveTo>
                  <a:lnTo>
                    <a:pt x="466344" y="0"/>
                  </a:lnTo>
                  <a:lnTo>
                    <a:pt x="233172" y="3611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 w="0" cap="flat">
              <a:noFill/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Shape 999"/>
            <p:cNvSpPr/>
            <p:nvPr/>
          </p:nvSpPr>
          <p:spPr>
            <a:xfrm>
              <a:off x="0" y="0"/>
              <a:ext cx="466344" cy="361188"/>
            </a:xfrm>
            <a:custGeom>
              <a:avLst/>
              <a:gdLst/>
              <a:ahLst/>
              <a:cxnLst/>
              <a:rect l="0" t="0" r="0" b="0"/>
              <a:pathLst>
                <a:path w="466344" h="361188">
                  <a:moveTo>
                    <a:pt x="466344" y="0"/>
                  </a:moveTo>
                  <a:lnTo>
                    <a:pt x="233172" y="36118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5908" cap="flat" cmpd="sng" algn="ctr">
              <a:solidFill>
                <a:srgbClr val="FFFFFF"/>
              </a:solidFill>
              <a:prstDash val="solid"/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9" name="Group 14306"/>
          <p:cNvGrpSpPr/>
          <p:nvPr/>
        </p:nvGrpSpPr>
        <p:grpSpPr>
          <a:xfrm>
            <a:off x="467886" y="5665893"/>
            <a:ext cx="466090" cy="360680"/>
            <a:chOff x="0" y="0"/>
            <a:chExt cx="466344" cy="361188"/>
          </a:xfrm>
        </p:grpSpPr>
        <p:sp>
          <p:nvSpPr>
            <p:cNvPr id="20" name="Shape 998"/>
            <p:cNvSpPr/>
            <p:nvPr/>
          </p:nvSpPr>
          <p:spPr>
            <a:xfrm>
              <a:off x="0" y="0"/>
              <a:ext cx="466344" cy="361188"/>
            </a:xfrm>
            <a:custGeom>
              <a:avLst/>
              <a:gdLst/>
              <a:ahLst/>
              <a:cxnLst/>
              <a:rect l="0" t="0" r="0" b="0"/>
              <a:pathLst>
                <a:path w="466344" h="361188">
                  <a:moveTo>
                    <a:pt x="0" y="0"/>
                  </a:moveTo>
                  <a:lnTo>
                    <a:pt x="466344" y="0"/>
                  </a:lnTo>
                  <a:lnTo>
                    <a:pt x="233172" y="3611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 w="0" cap="flat">
              <a:noFill/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" name="Shape 999"/>
            <p:cNvSpPr/>
            <p:nvPr/>
          </p:nvSpPr>
          <p:spPr>
            <a:xfrm>
              <a:off x="0" y="0"/>
              <a:ext cx="466344" cy="361188"/>
            </a:xfrm>
            <a:custGeom>
              <a:avLst/>
              <a:gdLst/>
              <a:ahLst/>
              <a:cxnLst/>
              <a:rect l="0" t="0" r="0" b="0"/>
              <a:pathLst>
                <a:path w="466344" h="361188">
                  <a:moveTo>
                    <a:pt x="466344" y="0"/>
                  </a:moveTo>
                  <a:lnTo>
                    <a:pt x="233172" y="36118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5908" cap="flat" cmpd="sng" algn="ctr">
              <a:solidFill>
                <a:srgbClr val="FFFFFF"/>
              </a:solidFill>
              <a:prstDash val="solid"/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2" name="Group 14306"/>
          <p:cNvGrpSpPr/>
          <p:nvPr/>
        </p:nvGrpSpPr>
        <p:grpSpPr>
          <a:xfrm>
            <a:off x="368789" y="3532986"/>
            <a:ext cx="466090" cy="360680"/>
            <a:chOff x="0" y="0"/>
            <a:chExt cx="466344" cy="361188"/>
          </a:xfrm>
        </p:grpSpPr>
        <p:sp>
          <p:nvSpPr>
            <p:cNvPr id="23" name="Shape 998"/>
            <p:cNvSpPr/>
            <p:nvPr/>
          </p:nvSpPr>
          <p:spPr>
            <a:xfrm>
              <a:off x="0" y="0"/>
              <a:ext cx="466344" cy="361188"/>
            </a:xfrm>
            <a:custGeom>
              <a:avLst/>
              <a:gdLst/>
              <a:ahLst/>
              <a:cxnLst/>
              <a:rect l="0" t="0" r="0" b="0"/>
              <a:pathLst>
                <a:path w="466344" h="361188">
                  <a:moveTo>
                    <a:pt x="0" y="0"/>
                  </a:moveTo>
                  <a:lnTo>
                    <a:pt x="466344" y="0"/>
                  </a:lnTo>
                  <a:lnTo>
                    <a:pt x="233172" y="3611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 w="0" cap="flat">
              <a:noFill/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4" name="Shape 999"/>
            <p:cNvSpPr/>
            <p:nvPr/>
          </p:nvSpPr>
          <p:spPr>
            <a:xfrm>
              <a:off x="0" y="0"/>
              <a:ext cx="466344" cy="361188"/>
            </a:xfrm>
            <a:custGeom>
              <a:avLst/>
              <a:gdLst/>
              <a:ahLst/>
              <a:cxnLst/>
              <a:rect l="0" t="0" r="0" b="0"/>
              <a:pathLst>
                <a:path w="466344" h="361188">
                  <a:moveTo>
                    <a:pt x="466344" y="0"/>
                  </a:moveTo>
                  <a:lnTo>
                    <a:pt x="233172" y="36118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5908" cap="flat" cmpd="sng" algn="ctr">
              <a:solidFill>
                <a:srgbClr val="FFFFFF"/>
              </a:solidFill>
              <a:prstDash val="solid"/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5" name="Group 14306"/>
          <p:cNvGrpSpPr/>
          <p:nvPr/>
        </p:nvGrpSpPr>
        <p:grpSpPr>
          <a:xfrm>
            <a:off x="368789" y="4256450"/>
            <a:ext cx="466090" cy="360680"/>
            <a:chOff x="0" y="0"/>
            <a:chExt cx="466344" cy="361188"/>
          </a:xfrm>
        </p:grpSpPr>
        <p:sp>
          <p:nvSpPr>
            <p:cNvPr id="26" name="Shape 998"/>
            <p:cNvSpPr/>
            <p:nvPr/>
          </p:nvSpPr>
          <p:spPr>
            <a:xfrm>
              <a:off x="0" y="0"/>
              <a:ext cx="466344" cy="361188"/>
            </a:xfrm>
            <a:custGeom>
              <a:avLst/>
              <a:gdLst/>
              <a:ahLst/>
              <a:cxnLst/>
              <a:rect l="0" t="0" r="0" b="0"/>
              <a:pathLst>
                <a:path w="466344" h="361188">
                  <a:moveTo>
                    <a:pt x="0" y="0"/>
                  </a:moveTo>
                  <a:lnTo>
                    <a:pt x="466344" y="0"/>
                  </a:lnTo>
                  <a:lnTo>
                    <a:pt x="233172" y="3611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 w="0" cap="flat">
              <a:noFill/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7" name="Shape 999"/>
            <p:cNvSpPr/>
            <p:nvPr/>
          </p:nvSpPr>
          <p:spPr>
            <a:xfrm>
              <a:off x="0" y="0"/>
              <a:ext cx="466344" cy="361188"/>
            </a:xfrm>
            <a:custGeom>
              <a:avLst/>
              <a:gdLst/>
              <a:ahLst/>
              <a:cxnLst/>
              <a:rect l="0" t="0" r="0" b="0"/>
              <a:pathLst>
                <a:path w="466344" h="361188">
                  <a:moveTo>
                    <a:pt x="466344" y="0"/>
                  </a:moveTo>
                  <a:lnTo>
                    <a:pt x="233172" y="36118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5908" cap="flat" cmpd="sng" algn="ctr">
              <a:solidFill>
                <a:srgbClr val="FFFFFF"/>
              </a:solidFill>
              <a:prstDash val="solid"/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8" name="Group 14306"/>
          <p:cNvGrpSpPr/>
          <p:nvPr/>
        </p:nvGrpSpPr>
        <p:grpSpPr>
          <a:xfrm>
            <a:off x="467886" y="5039249"/>
            <a:ext cx="466090" cy="360680"/>
            <a:chOff x="0" y="0"/>
            <a:chExt cx="466344" cy="361188"/>
          </a:xfrm>
        </p:grpSpPr>
        <p:sp>
          <p:nvSpPr>
            <p:cNvPr id="29" name="Shape 998"/>
            <p:cNvSpPr/>
            <p:nvPr/>
          </p:nvSpPr>
          <p:spPr>
            <a:xfrm>
              <a:off x="0" y="0"/>
              <a:ext cx="466344" cy="361188"/>
            </a:xfrm>
            <a:custGeom>
              <a:avLst/>
              <a:gdLst/>
              <a:ahLst/>
              <a:cxnLst/>
              <a:rect l="0" t="0" r="0" b="0"/>
              <a:pathLst>
                <a:path w="466344" h="361188">
                  <a:moveTo>
                    <a:pt x="0" y="0"/>
                  </a:moveTo>
                  <a:lnTo>
                    <a:pt x="466344" y="0"/>
                  </a:lnTo>
                  <a:lnTo>
                    <a:pt x="233172" y="3611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 w="0" cap="flat">
              <a:noFill/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0" name="Shape 999"/>
            <p:cNvSpPr/>
            <p:nvPr/>
          </p:nvSpPr>
          <p:spPr>
            <a:xfrm>
              <a:off x="0" y="0"/>
              <a:ext cx="466344" cy="361188"/>
            </a:xfrm>
            <a:custGeom>
              <a:avLst/>
              <a:gdLst/>
              <a:ahLst/>
              <a:cxnLst/>
              <a:rect l="0" t="0" r="0" b="0"/>
              <a:pathLst>
                <a:path w="466344" h="361188">
                  <a:moveTo>
                    <a:pt x="466344" y="0"/>
                  </a:moveTo>
                  <a:lnTo>
                    <a:pt x="233172" y="36118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5908" cap="flat" cmpd="sng" algn="ctr">
              <a:solidFill>
                <a:srgbClr val="FFFFFF"/>
              </a:solidFill>
              <a:prstDash val="solid"/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905511" y="1503485"/>
            <a:ext cx="82384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РОДИТЕЛЬСТВО КАК ОСОБЫЙ ФЕНОМЕН В ЖИЗНИ ЧЕЛОВЕКА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905511" y="2083777"/>
            <a:ext cx="111487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ОСОБЕННОСТИ, ФОРМЫ И МЕТОДЫ ПРОСВЕЩЕНИЯ РОДИТЕЛЕЙ (ЗАКОННЫХ ПРЕДСТАВИТЕЛЕЙ) В ДОШКОЛЬНОЙ ОБРАЗОВАТЕЛЬНОЙ ОРГАНИЗАЦИ</a:t>
            </a:r>
          </a:p>
        </p:txBody>
      </p:sp>
      <p:sp>
        <p:nvSpPr>
          <p:cNvPr id="1024" name="Прямоугольник 1023"/>
          <p:cNvSpPr/>
          <p:nvPr/>
        </p:nvSpPr>
        <p:spPr>
          <a:xfrm>
            <a:off x="914205" y="2828836"/>
            <a:ext cx="106916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ПРОСВЕЩЕНИЕ РОДИТЕЛЕЙ (ЗАКОННЫХ ПРЕДСТАВИТЕЛЕЙ) ПО ВОПРОСАМ ЗДОРОВЬЯ, ВОСПИТАНИЯ И РАЗВИТИЯ ДЕТЕЙ МЛАДЕНЧЕСКОГО, РАННЕГО И ДОШКОЛЬНОГО ВОЗРАСТОВ</a:t>
            </a:r>
          </a:p>
        </p:txBody>
      </p:sp>
      <p:sp>
        <p:nvSpPr>
          <p:cNvPr id="1026" name="Прямоугольник 1025"/>
          <p:cNvSpPr/>
          <p:nvPr/>
        </p:nvSpPr>
        <p:spPr>
          <a:xfrm>
            <a:off x="905510" y="3532986"/>
            <a:ext cx="109992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ПОДДЕРЖКА И ПРОСВЕЩЕНИЕ РОДИТЕЛЕЙ (ЗАКОННЫХ ПРЕДСТАВИТЕЛЕЙ), ВОСПИТЫВАЮЩИХ РЕБЕНКА С ОГРАНИЧЕННЫМИ ВОЗМОЖНОСТЯМИ ЗДОРОВЬЯ, В ТОМ ЧИСЛЕ ДЕТЕЙ-ИНВАЛИДОВ.</a:t>
            </a:r>
          </a:p>
        </p:txBody>
      </p:sp>
      <p:sp>
        <p:nvSpPr>
          <p:cNvPr id="1027" name="Прямоугольник 1026"/>
          <p:cNvSpPr/>
          <p:nvPr/>
        </p:nvSpPr>
        <p:spPr>
          <a:xfrm>
            <a:off x="914206" y="4183249"/>
            <a:ext cx="109905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ПРАВА РОДИТЕЛЕЙ (ЗАКОННЫХ ПРЕДСТАВИТЕЛЕЙ) И ГОСУДАРСТВЕННАЯ ПОДДЕРЖКА СЕМЕЙ С ДЕТЬМИ ДОШКОЛЬНОГО ВОЗРАСТА</a:t>
            </a:r>
          </a:p>
        </p:txBody>
      </p:sp>
      <p:sp>
        <p:nvSpPr>
          <p:cNvPr id="1028" name="Прямоугольник 1027"/>
          <p:cNvSpPr/>
          <p:nvPr/>
        </p:nvSpPr>
        <p:spPr>
          <a:xfrm rot="10800000" flipV="1">
            <a:off x="905510" y="4928711"/>
            <a:ext cx="111487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ЧАСТО ВСТРЕЧАЮЩИЕСЯ ВОПРОСЫ РОДИТЕЛЕЙ (ЗАКОННЫХ ПРЕДСТАВИТЕЛЕЙ) ДЕТЕЙ ДОШКОЛЬНОГО ВОЗРАСТА И ТИПИЧНЫЕ ПРОБЛЕМНЫЕ СИТУАЦИИ («ВЫ СПРАШИВАЛИ – МЫ ОТВЕЧАЕМ!»)</a:t>
            </a:r>
          </a:p>
        </p:txBody>
      </p:sp>
      <p:sp>
        <p:nvSpPr>
          <p:cNvPr id="1029" name="Прямоугольник 1028"/>
          <p:cNvSpPr/>
          <p:nvPr/>
        </p:nvSpPr>
        <p:spPr>
          <a:xfrm>
            <a:off x="834880" y="5634899"/>
            <a:ext cx="50055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 ПРОСТРАНСТВО РОДИТЕЛЬСКИХ ИНИЦИАТИВ .</a:t>
            </a:r>
          </a:p>
        </p:txBody>
      </p:sp>
      <p:sp>
        <p:nvSpPr>
          <p:cNvPr id="1030" name="Прямоугольник 1029"/>
          <p:cNvSpPr/>
          <p:nvPr/>
        </p:nvSpPr>
        <p:spPr>
          <a:xfrm>
            <a:off x="905510" y="6193254"/>
            <a:ext cx="105136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РЕКОМЕНДОВАННЫЙ КОНТЕНТ («СПЕЦИАЛИСТЫ РЕКОМЕНДУЮТ!»)</a:t>
            </a:r>
          </a:p>
        </p:txBody>
      </p:sp>
    </p:spTree>
    <p:extLst>
      <p:ext uri="{BB962C8B-B14F-4D97-AF65-F5344CB8AC3E}">
        <p14:creationId xmlns:p14="http://schemas.microsoft.com/office/powerpoint/2010/main" val="7990711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Рисунок 1"/>
          <p:cNvPicPr>
            <a:picLocks noChangeAspect="1"/>
          </p:cNvPicPr>
          <p:nvPr/>
        </p:nvPicPr>
        <p:blipFill rotWithShape="1">
          <a:blip r:embed="rId2"/>
          <a:srcRect l="33786" t="10616" r="36651" b="15987"/>
          <a:stretch>
            <a:fillRect/>
          </a:stretch>
        </p:blipFill>
        <p:spPr>
          <a:xfrm>
            <a:off x="7921869" y="55249"/>
            <a:ext cx="3903102" cy="545088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48584" name="TextBox 2"/>
          <p:cNvSpPr txBox="1"/>
          <p:nvPr/>
        </p:nvSpPr>
        <p:spPr>
          <a:xfrm rot="10800000" flipV="1">
            <a:off x="1178880" y="175846"/>
            <a:ext cx="47695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ЧЕК-ЛИСТЫ И ПАМЯТКИ ДЛЯ РОДИТЕЛЕЙ </a:t>
            </a:r>
            <a:r>
              <a:rPr lang="ru-RU" sz="1200" dirty="0"/>
              <a:t>(ИЗВЛЕЧЕНИЯ ИЗ ПРОЕКТА ПРОГРАММЫ ПРОСВЕЩЕНИЯ РОДИТЕЛЕЙ)</a:t>
            </a:r>
            <a:endParaRPr lang="ru-RU" dirty="0"/>
          </a:p>
        </p:txBody>
      </p:sp>
      <p:pic>
        <p:nvPicPr>
          <p:cNvPr id="2097153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747" y="912062"/>
            <a:ext cx="2462501" cy="2462501"/>
          </a:xfrm>
          <a:prstGeom prst="rect">
            <a:avLst/>
          </a:prstGeom>
        </p:spPr>
      </p:pic>
      <p:sp>
        <p:nvSpPr>
          <p:cNvPr id="1048585" name="TextBox 5"/>
          <p:cNvSpPr txBox="1"/>
          <p:nvPr/>
        </p:nvSpPr>
        <p:spPr>
          <a:xfrm>
            <a:off x="398529" y="3757201"/>
            <a:ext cx="250580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solidFill>
                  <a:srgbClr val="0000FF"/>
                </a:solidFill>
              </a:rPr>
              <a:t>ПОЛНЫЙ ТЕКСТ ПРОЕКТА  ПРОГРАММЫ ПРОСВЕЩЕНИЯ РОДИТЕЛЕЙ</a:t>
            </a:r>
          </a:p>
        </p:txBody>
      </p:sp>
      <p:sp>
        <p:nvSpPr>
          <p:cNvPr id="1048586" name="Стрелка: вправо 6"/>
          <p:cNvSpPr/>
          <p:nvPr/>
        </p:nvSpPr>
        <p:spPr>
          <a:xfrm rot="16200000">
            <a:off x="1558218" y="3479100"/>
            <a:ext cx="186431" cy="15535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18747" y="5780782"/>
            <a:ext cx="113062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Портал "Развитие детства" Республики Алтай (где есть </a:t>
            </a:r>
            <a:r>
              <a:rPr lang="ru-RU" sz="1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видеогид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, подкасты для родителей и много другого интересного) - </a:t>
            </a:r>
            <a:r>
              <a:rPr lang="ru-RU" sz="1600" u="sng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https://портал-для-родителей-алтайский-край.рф/</a:t>
            </a:r>
            <a:b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</a:br>
            <a:b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</a:br>
            <a:endParaRPr lang="ru-RU" sz="1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480459" y="1588552"/>
            <a:ext cx="397208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О просвещении родителей 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можно прочитать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- </a:t>
            </a:r>
            <a:r>
              <a:rPr lang="ru-RU" u="sng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 tooltip="https://sdo-journal.ru/journal/articles/krotova-t-v-avdulova-t-p-burlakova-i-a-prosveshchenie-roditeley-zakonnykh-predstaviteley-detey-doshk/"/>
              </a:rPr>
              <a:t>https://sdo-journal.ru/journal/articles/krotova-t-v-a..</a:t>
            </a:r>
            <a:b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</a:br>
            <a:b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480459" y="4071118"/>
            <a:ext cx="3865286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0"/>
              </a:spcAft>
              <a:tabLst>
                <a:tab pos="499110" algn="l"/>
              </a:tabLst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Запись 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можно послушать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u-RU" u="sng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 tooltip="https://vk.com/club211311855?z=video-194497181_456239999/f40d8f40bb4f9ba40a/pl_wall_-211311855"/>
              </a:rPr>
              <a:t>https://vk.com/club211311855?z=video-194497181_456239..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4630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7592" y="9144"/>
            <a:ext cx="798576" cy="62484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2680" y="0"/>
            <a:ext cx="1810512" cy="81076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1272" y="1045464"/>
            <a:ext cx="4300728" cy="577900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179320" y="158496"/>
            <a:ext cx="2286000" cy="27127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lnSpc>
                <a:spcPts val="1176"/>
              </a:lnSpc>
              <a:spcAft>
                <a:spcPts val="2310"/>
              </a:spcAft>
            </a:pPr>
            <a:r>
              <a:rPr lang="ru" sz="1100" b="1">
                <a:solidFill>
                  <a:srgbClr val="232E60"/>
                </a:solidFill>
                <a:latin typeface="Sylfaen"/>
              </a:rPr>
              <a:t>МИНИСТЕРСТВО ПРОСВЕЩЕНИЯ РОССИЙСКОЙ ФЕДЕРАЦИИ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48640" y="859536"/>
            <a:ext cx="6806184" cy="195072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 algn="just">
              <a:spcAft>
                <a:spcPts val="210"/>
              </a:spcAft>
            </a:pPr>
            <a:r>
              <a:rPr lang="ru" sz="1500" b="1">
                <a:solidFill>
                  <a:srgbClr val="002060"/>
                </a:solidFill>
                <a:latin typeface="Tahoma"/>
              </a:rPr>
              <a:t>5 регионов</a:t>
            </a:r>
            <a:r>
              <a:rPr lang="ru" sz="1600">
                <a:solidFill>
                  <a:srgbClr val="002060"/>
                </a:solidFill>
                <a:latin typeface="Tahoma"/>
              </a:rPr>
              <a:t>: Санкт-Петербург, Вологодская область, Красноярск, Алтайский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182112" y="1088136"/>
            <a:ext cx="1536192" cy="195072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 algn="ctr">
              <a:spcAft>
                <a:spcPts val="630"/>
              </a:spcAft>
            </a:pPr>
            <a:r>
              <a:rPr lang="ru" sz="1600">
                <a:solidFill>
                  <a:srgbClr val="002060"/>
                </a:solidFill>
                <a:latin typeface="Tahoma"/>
              </a:rPr>
              <a:t>край, ХМАО Югра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919984" y="1374648"/>
            <a:ext cx="2072640" cy="16764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 algn="ctr">
              <a:spcAft>
                <a:spcPts val="1680"/>
              </a:spcAft>
            </a:pPr>
            <a:r>
              <a:rPr lang="ru" sz="1500" b="1">
                <a:solidFill>
                  <a:srgbClr val="002060"/>
                </a:solidFill>
                <a:latin typeface="Tahoma"/>
              </a:rPr>
              <a:t>39 </a:t>
            </a:r>
            <a:r>
              <a:rPr lang="ru" sz="1600">
                <a:solidFill>
                  <a:srgbClr val="002060"/>
                </a:solidFill>
                <a:latin typeface="Tahoma"/>
              </a:rPr>
              <a:t>пилотных площадок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27304" y="1822704"/>
            <a:ext cx="6836664" cy="42062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just">
              <a:lnSpc>
                <a:spcPts val="1824"/>
              </a:lnSpc>
              <a:spcAft>
                <a:spcPts val="1050"/>
              </a:spcAft>
            </a:pPr>
            <a:r>
              <a:rPr lang="ru" sz="1500" b="1">
                <a:solidFill>
                  <a:srgbClr val="002060"/>
                </a:solidFill>
                <a:latin typeface="Tahoma"/>
              </a:rPr>
              <a:t>Программа просвещения родителей (законных представителей) детей раннего и дошкольного возрастов, посещающих ДОО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27304" y="2508504"/>
            <a:ext cx="6836664" cy="64922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just">
              <a:lnSpc>
                <a:spcPts val="1800"/>
              </a:lnSpc>
              <a:spcAft>
                <a:spcPts val="1680"/>
              </a:spcAft>
            </a:pPr>
            <a:r>
              <a:rPr lang="ru" sz="1500" b="1">
                <a:solidFill>
                  <a:srgbClr val="002060"/>
                </a:solidFill>
                <a:latin typeface="Tahoma"/>
              </a:rPr>
              <a:t>Цифровой портал-агрегатор достоверной информации для родителей (законных представителей) детей раннего и дошкольного возрастов, посещающих ДОО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365248" y="3520440"/>
            <a:ext cx="3334512" cy="192024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 algn="ctr">
              <a:spcAft>
                <a:spcPts val="1680"/>
              </a:spcAft>
            </a:pPr>
            <a:r>
              <a:rPr lang="ru" sz="1500" b="1">
                <a:solidFill>
                  <a:srgbClr val="232E60"/>
                </a:solidFill>
                <a:latin typeface="Tahoma"/>
              </a:rPr>
              <a:t>Направления работы в 2024 году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85800" y="4032504"/>
            <a:ext cx="6687312" cy="67360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just">
              <a:lnSpc>
                <a:spcPts val="1920"/>
              </a:lnSpc>
              <a:spcAft>
                <a:spcPts val="1050"/>
              </a:spcAft>
            </a:pPr>
            <a:r>
              <a:rPr lang="ru" sz="1600">
                <a:solidFill>
                  <a:srgbClr val="002060"/>
                </a:solidFill>
                <a:latin typeface="Tahoma"/>
              </a:rPr>
              <a:t>Поэтапное внедрение Программы просвещения родителей (законных представителей) детей раннего и дошкольного возрастов, посещающих ДОО во всех регионах Российской Федерации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79704" y="5004816"/>
            <a:ext cx="6684264" cy="43281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just">
              <a:lnSpc>
                <a:spcPts val="1896"/>
              </a:lnSpc>
              <a:spcAft>
                <a:spcPts val="1050"/>
              </a:spcAft>
            </a:pPr>
            <a:r>
              <a:rPr lang="ru" sz="1800" i="1" spc="-50">
                <a:solidFill>
                  <a:srgbClr val="002060"/>
                </a:solidFill>
                <a:latin typeface="Calibri"/>
              </a:rPr>
              <a:t>Подготовка педагогов дошкольного образования</a:t>
            </a:r>
            <a:r>
              <a:rPr lang="ru" sz="1600">
                <a:solidFill>
                  <a:srgbClr val="002060"/>
                </a:solidFill>
                <a:latin typeface="Tahoma"/>
              </a:rPr>
              <a:t> к внедрению Программы просвещения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79704" y="5736336"/>
            <a:ext cx="6693408" cy="67665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just">
              <a:lnSpc>
                <a:spcPts val="1896"/>
              </a:lnSpc>
            </a:pPr>
            <a:r>
              <a:rPr lang="ru" sz="1800" i="1" spc="-50">
                <a:solidFill>
                  <a:srgbClr val="002060"/>
                </a:solidFill>
                <a:latin typeface="Calibri"/>
              </a:rPr>
              <a:t>Подготовка обучающихся, осваивающих программы высшего образования,</a:t>
            </a:r>
            <a:r>
              <a:rPr lang="ru" sz="1600">
                <a:solidFill>
                  <a:srgbClr val="002060"/>
                </a:solidFill>
                <a:latin typeface="Tahoma"/>
              </a:rPr>
              <a:t> к просветительской работе с родителями (законными представителями) детей раннего и дошкольного возрастов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" y="286512"/>
            <a:ext cx="2124456" cy="119786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3496" y="356616"/>
            <a:ext cx="768096" cy="85953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4304" y="350520"/>
            <a:ext cx="749808" cy="7711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55808" y="3169920"/>
            <a:ext cx="1536192" cy="274929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188464" y="536448"/>
            <a:ext cx="2322576" cy="31089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just">
              <a:lnSpc>
                <a:spcPts val="1200"/>
              </a:lnSpc>
            </a:pPr>
            <a:r>
              <a:rPr lang="ru" sz="1100" b="1">
                <a:solidFill>
                  <a:srgbClr val="232E60"/>
                </a:solidFill>
                <a:latin typeface="Sylfaen"/>
              </a:rPr>
              <a:t>МИНИСТЕРСТВО ПРОСВЕЩЕНИЯ РОССИЙСКОЙ ФЕДЕРАЦИИ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853184" y="1435608"/>
            <a:ext cx="2420112" cy="234696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1500" b="1">
                <a:solidFill>
                  <a:srgbClr val="002060"/>
                </a:solidFill>
                <a:latin typeface="Tahoma"/>
              </a:rPr>
              <a:t>Современный родитель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1039856" y="1118616"/>
            <a:ext cx="289560" cy="9144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500" i="1" spc="-50">
                <a:solidFill>
                  <a:srgbClr val="303030"/>
                </a:solidFill>
                <a:latin typeface="Sylfaen"/>
              </a:rPr>
              <a:t>1944 год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446008" y="1478280"/>
            <a:ext cx="1438656" cy="210312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1500" b="1">
                <a:solidFill>
                  <a:srgbClr val="002060"/>
                </a:solidFill>
                <a:latin typeface="Tahoma"/>
              </a:rPr>
              <a:t>Противоречия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38328" y="1962912"/>
            <a:ext cx="6196584" cy="24688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just">
              <a:lnSpc>
                <a:spcPts val="1968"/>
              </a:lnSpc>
              <a:spcAft>
                <a:spcPts val="420"/>
              </a:spcAft>
            </a:pPr>
            <a:r>
              <a:rPr lang="ru" sz="1600">
                <a:solidFill>
                  <a:srgbClr val="002060"/>
                </a:solidFill>
                <a:latin typeface="Tahoma"/>
              </a:rPr>
              <a:t>Имеет доступ к обширной информации воспитании, развитии образовании</a:t>
            </a:r>
          </a:p>
          <a:p>
            <a:pPr indent="0" algn="just">
              <a:spcAft>
                <a:spcPts val="1260"/>
              </a:spcAft>
            </a:pPr>
            <a:r>
              <a:rPr lang="ru" sz="1600">
                <a:solidFill>
                  <a:srgbClr val="002060"/>
                </a:solidFill>
                <a:latin typeface="Tahoma"/>
              </a:rPr>
              <a:t>Информации много, но затруднено критическое восприятие ее</a:t>
            </a:r>
          </a:p>
          <a:p>
            <a:pPr indent="0" algn="just">
              <a:spcAft>
                <a:spcPts val="1260"/>
              </a:spcAft>
            </a:pPr>
            <a:r>
              <a:rPr lang="ru" sz="1600">
                <a:solidFill>
                  <a:srgbClr val="002060"/>
                </a:solidFill>
                <a:latin typeface="Tahoma"/>
              </a:rPr>
              <a:t>Относится к разным культурам и культурным уровням</a:t>
            </a:r>
          </a:p>
          <a:p>
            <a:pPr indent="0" algn="just">
              <a:lnSpc>
                <a:spcPts val="1944"/>
              </a:lnSpc>
              <a:spcAft>
                <a:spcPts val="420"/>
              </a:spcAft>
            </a:pPr>
            <a:r>
              <a:rPr lang="ru" sz="1600">
                <a:solidFill>
                  <a:srgbClr val="002060"/>
                </a:solidFill>
                <a:latin typeface="Tahoma"/>
              </a:rPr>
              <a:t>Не видит в педагогах основной источник верифицированной информации и надежного партнера</a:t>
            </a:r>
          </a:p>
          <a:p>
            <a:pPr marR="101600" indent="0" algn="just">
              <a:lnSpc>
                <a:spcPts val="1968"/>
              </a:lnSpc>
              <a:spcAft>
                <a:spcPts val="2310"/>
              </a:spcAft>
            </a:pPr>
            <a:r>
              <a:rPr lang="ru" sz="1600">
                <a:solidFill>
                  <a:srgbClr val="002060"/>
                </a:solidFill>
                <a:latin typeface="Tahoma"/>
              </a:rPr>
              <a:t>Если и не является «цифровым аборигеном», то всё равно ориентирован на цифровую среду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042416" y="4898136"/>
            <a:ext cx="4154424" cy="716280"/>
          </a:xfrm>
          <a:prstGeom prst="rect">
            <a:avLst/>
          </a:prstGeom>
          <a:solidFill>
            <a:srgbClr val="EAEDF5"/>
          </a:solidFill>
        </p:spPr>
        <p:txBody>
          <a:bodyPr lIns="0" tIns="0" rIns="0" bIns="0">
            <a:noAutofit/>
          </a:bodyPr>
          <a:lstStyle/>
          <a:p>
            <a:pPr indent="0" algn="just">
              <a:lnSpc>
                <a:spcPts val="1944"/>
              </a:lnSpc>
              <a:spcBef>
                <a:spcPts val="2310"/>
              </a:spcBef>
            </a:pPr>
            <a:r>
              <a:rPr lang="ru" sz="1500" b="1">
                <a:solidFill>
                  <a:srgbClr val="002060"/>
                </a:solidFill>
                <a:latin typeface="Tahoma"/>
              </a:rPr>
              <a:t>Агенты социализации в современном мире: </a:t>
            </a:r>
            <a:r>
              <a:rPr lang="ru" sz="1600">
                <a:solidFill>
                  <a:srgbClr val="002060"/>
                </a:solidFill>
                <a:latin typeface="Tahoma"/>
              </a:rPr>
              <a:t>семья, детский сад, </a:t>
            </a:r>
            <a:r>
              <a:rPr lang="ru" sz="1600" u="sng">
                <a:solidFill>
                  <a:srgbClr val="002060"/>
                </a:solidFill>
                <a:latin typeface="Tahoma"/>
              </a:rPr>
              <a:t>медиа и цифровая среда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458456" y="2017776"/>
            <a:ext cx="3639312" cy="48463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just">
              <a:lnSpc>
                <a:spcPts val="1920"/>
              </a:lnSpc>
            </a:pPr>
            <a:r>
              <a:rPr lang="ru" sz="1600">
                <a:solidFill>
                  <a:srgbClr val="002060"/>
                </a:solidFill>
                <a:latin typeface="Tahoma"/>
              </a:rPr>
              <a:t>Новые социальные запросы семей и старые технологии взаимодействия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7476744" y="2755392"/>
            <a:ext cx="3895344" cy="68884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lnSpc>
                <a:spcPts val="1944"/>
              </a:lnSpc>
              <a:spcAft>
                <a:spcPts val="630"/>
              </a:spcAft>
            </a:pPr>
            <a:r>
              <a:rPr lang="ru" sz="1600">
                <a:solidFill>
                  <a:srgbClr val="002060"/>
                </a:solidFill>
                <a:latin typeface="Tahoma"/>
              </a:rPr>
              <a:t>Необходимость диалога с родителями и преобладание монологических форм общения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540752" y="3642360"/>
            <a:ext cx="3617976" cy="94183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lnSpc>
                <a:spcPts val="1920"/>
              </a:lnSpc>
            </a:pPr>
            <a:r>
              <a:rPr lang="ru" sz="1600">
                <a:solidFill>
                  <a:srgbClr val="002060"/>
                </a:solidFill>
                <a:latin typeface="Tahoma"/>
              </a:rPr>
              <a:t>Потребность родителей в профессиональной помощи и отсутствие видения педагога как носителя компетентной информации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569464" y="5907024"/>
            <a:ext cx="7245096" cy="48463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spcAft>
                <a:spcPts val="210"/>
              </a:spcAft>
            </a:pPr>
            <a:r>
              <a:rPr lang="ru" sz="1500" b="1" dirty="0">
                <a:solidFill>
                  <a:srgbClr val="002060"/>
                </a:solidFill>
                <a:latin typeface="Tahoma"/>
              </a:rPr>
              <a:t>Необходимость формирования единого образовательного пространства института образования и института семьи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6185" y="2171700"/>
            <a:ext cx="4607169" cy="2524916"/>
          </a:xfrm>
          <a:prstGeom prst="rect">
            <a:avLst/>
          </a:prstGeom>
          <a:ln>
            <a:solidFill>
              <a:srgbClr val="0000FF"/>
            </a:solidFill>
          </a:ln>
        </p:spPr>
        <p:txBody>
          <a:bodyPr lIns="0" tIns="0" rIns="0" bIns="0">
            <a:noAutofit/>
          </a:bodyPr>
          <a:lstStyle/>
          <a:p>
            <a:pPr marL="495300" algn="ctr">
              <a:spcAft>
                <a:spcPts val="840"/>
              </a:spcAft>
            </a:pPr>
            <a:r>
              <a:rPr lang="ru" sz="2800" b="1" spc="-50" dirty="0">
                <a:solidFill>
                  <a:srgbClr val="0000FF"/>
                </a:solidFill>
                <a:latin typeface="Tahoma"/>
              </a:rPr>
              <a:t>Просвещение</a:t>
            </a:r>
          </a:p>
          <a:p>
            <a:pPr algn="ctr">
              <a:lnSpc>
                <a:spcPts val="1896"/>
              </a:lnSpc>
            </a:pPr>
            <a:r>
              <a:rPr lang="ru" sz="1500" dirty="0">
                <a:latin typeface="Tahoma"/>
              </a:rPr>
              <a:t> деятельность ДОО, направленная на       распространение знаний, опыта, формирование умений, навыков, ценностных установок, то есть компетенций родителей (законных представителей)    детей</a:t>
            </a:r>
          </a:p>
          <a:p>
            <a:pPr algn="ctr">
              <a:lnSpc>
                <a:spcPts val="1896"/>
              </a:lnSpc>
            </a:pPr>
            <a:r>
              <a:rPr lang="ru" sz="1500" dirty="0">
                <a:latin typeface="Tahoma"/>
              </a:rPr>
              <a:t>младенческого, раннего и дошкольного возрастов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509239" y="492370"/>
            <a:ext cx="5070230" cy="15773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50"/>
              </a:spcAft>
            </a:pPr>
            <a:r>
              <a:rPr lang="ru" sz="2400" b="1" spc="-50" dirty="0">
                <a:solidFill>
                  <a:srgbClr val="0000FF"/>
                </a:solidFill>
                <a:latin typeface="Tahoma"/>
              </a:rPr>
              <a:t>Информирование</a:t>
            </a:r>
          </a:p>
          <a:p>
            <a:pPr algn="just">
              <a:lnSpc>
                <a:spcPts val="1920"/>
              </a:lnSpc>
            </a:pPr>
            <a:r>
              <a:rPr lang="ru" dirty="0">
                <a:latin typeface="Tahoma"/>
              </a:rPr>
              <a:t>деятельность по предоставлению информации,</a:t>
            </a:r>
          </a:p>
          <a:p>
            <a:pPr algn="just">
              <a:lnSpc>
                <a:spcPts val="1920"/>
              </a:lnSpc>
              <a:spcAft>
                <a:spcPts val="5880"/>
              </a:spcAft>
            </a:pPr>
            <a:r>
              <a:rPr lang="ru" dirty="0">
                <a:latin typeface="Tahoma"/>
              </a:rPr>
              <a:t>процесс доведения соответствующей информации до сведения адресата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509239" y="3267484"/>
            <a:ext cx="507023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5880"/>
              </a:spcBef>
              <a:spcAft>
                <a:spcPts val="840"/>
              </a:spcAft>
            </a:pPr>
            <a:r>
              <a:rPr lang="ru" sz="2800" b="1" spc="-50" dirty="0">
                <a:solidFill>
                  <a:srgbClr val="0000FF"/>
                </a:solidFill>
                <a:latin typeface="Tahoma"/>
              </a:rPr>
              <a:t>Консультирование</a:t>
            </a:r>
          </a:p>
          <a:p>
            <a:pPr algn="just">
              <a:lnSpc>
                <a:spcPts val="1872"/>
              </a:lnSpc>
            </a:pPr>
            <a:r>
              <a:rPr lang="ru" dirty="0">
                <a:latin typeface="Tahoma"/>
              </a:rPr>
              <a:t>предоставление соответствующей теоретической и практической информации по определённым вопросам, в соответствии с запросом родителей</a:t>
            </a:r>
          </a:p>
        </p:txBody>
      </p:sp>
      <p:sp>
        <p:nvSpPr>
          <p:cNvPr id="5" name="Не равно 4"/>
          <p:cNvSpPr/>
          <p:nvPr/>
        </p:nvSpPr>
        <p:spPr>
          <a:xfrm>
            <a:off x="5102470" y="1402874"/>
            <a:ext cx="1002323" cy="592980"/>
          </a:xfrm>
          <a:prstGeom prst="mathNot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Не равно 5"/>
          <p:cNvSpPr/>
          <p:nvPr/>
        </p:nvSpPr>
        <p:spPr>
          <a:xfrm>
            <a:off x="5241272" y="4740681"/>
            <a:ext cx="1002323" cy="592980"/>
          </a:xfrm>
          <a:prstGeom prst="mathNot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2305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9896" y="298704"/>
            <a:ext cx="2764536" cy="175564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691640" y="716280"/>
            <a:ext cx="4474464" cy="368808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 algn="r">
              <a:spcAft>
                <a:spcPts val="6720"/>
              </a:spcAft>
            </a:pPr>
            <a:r>
              <a:rPr lang="ru" sz="3100" b="1">
                <a:solidFill>
                  <a:srgbClr val="10285F"/>
                </a:solidFill>
                <a:latin typeface="Calibri"/>
              </a:rPr>
              <a:t>Разбираемся в понятиях: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130808" y="2231136"/>
            <a:ext cx="9336024" cy="148742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41300" indent="-241300" algn="just">
              <a:lnSpc>
                <a:spcPts val="2280"/>
              </a:lnSpc>
              <a:spcBef>
                <a:spcPts val="6720"/>
              </a:spcBef>
              <a:spcAft>
                <a:spcPts val="2940"/>
              </a:spcAft>
            </a:pPr>
            <a:r>
              <a:rPr lang="ru" sz="2500" b="1" spc="-50">
                <a:latin typeface="Cambria"/>
              </a:rPr>
              <a:t>• Ответственное родительство </a:t>
            </a:r>
            <a:r>
              <a:rPr lang="ru" sz="2600">
                <a:latin typeface="Times New Roman"/>
              </a:rPr>
              <a:t>— это выполнение родителями своих обязанностей по содержанию, воспитанию, обучению, сохранению здоровья ребенка исходя из его законных интересов и потребностей, создание условий, в которых ребенок может в полной мере развиваться.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30808" y="4230624"/>
            <a:ext cx="9342120" cy="149961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41300" indent="-241300" algn="just">
              <a:lnSpc>
                <a:spcPts val="2304"/>
              </a:lnSpc>
              <a:spcBef>
                <a:spcPts val="2940"/>
              </a:spcBef>
            </a:pPr>
            <a:r>
              <a:rPr lang="ru" sz="2500" b="1" spc="-50">
                <a:latin typeface="Cambria"/>
              </a:rPr>
              <a:t>• Компетентность родителя </a:t>
            </a:r>
            <a:r>
              <a:rPr lang="ru" sz="2600">
                <a:latin typeface="Times New Roman"/>
              </a:rPr>
              <a:t>— способность родителя решать вариативные задачи воспитания, развития, обучения ребенка, опираясь на знания об особенностях его развития, потребностях и возможностях, интересах и способностях ребенка.</a:t>
            </a:r>
          </a:p>
        </p:txBody>
      </p:sp>
    </p:spTree>
    <p:extLst>
      <p:ext uri="{BB962C8B-B14F-4D97-AF65-F5344CB8AC3E}">
        <p14:creationId xmlns:p14="http://schemas.microsoft.com/office/powerpoint/2010/main" val="26290189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1416" y="4977384"/>
            <a:ext cx="1365504" cy="136550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47928" y="545592"/>
            <a:ext cx="2959608" cy="11734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558800" indent="0">
              <a:lnSpc>
                <a:spcPts val="3024"/>
              </a:lnSpc>
            </a:pPr>
            <a:r>
              <a:rPr lang="ru" sz="3500" dirty="0">
                <a:solidFill>
                  <a:srgbClr val="10285F"/>
                </a:solidFill>
                <a:latin typeface="Calibri"/>
              </a:rPr>
              <a:t>Установки</a:t>
            </a:r>
          </a:p>
          <a:p>
            <a:pPr indent="0">
              <a:lnSpc>
                <a:spcPts val="3024"/>
              </a:lnSpc>
            </a:pPr>
            <a:r>
              <a:rPr lang="ru" sz="3500" dirty="0">
                <a:solidFill>
                  <a:srgbClr val="10285F"/>
                </a:solidFill>
                <a:latin typeface="Calibri"/>
              </a:rPr>
              <a:t>ответственного</a:t>
            </a:r>
          </a:p>
          <a:p>
            <a:pPr marL="558800" indent="0">
              <a:lnSpc>
                <a:spcPts val="3024"/>
              </a:lnSpc>
            </a:pPr>
            <a:r>
              <a:rPr lang="ru" sz="3500" dirty="0">
                <a:solidFill>
                  <a:srgbClr val="10285F"/>
                </a:solidFill>
                <a:latin typeface="Calibri"/>
              </a:rPr>
              <a:t>родителя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589585" y="262128"/>
            <a:ext cx="6087559" cy="159105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2640"/>
              </a:lnSpc>
              <a:spcAft>
                <a:spcPts val="3360"/>
              </a:spcAft>
            </a:pPr>
            <a:r>
              <a:rPr lang="ru" sz="2100" dirty="0">
                <a:solidFill>
                  <a:srgbClr val="FFFFFF"/>
                </a:solidFill>
                <a:latin typeface="Calibri"/>
              </a:rPr>
              <a:t>единство взглядов и подходов на процесс воспитания, где ключевой линией становится поддержка и помощь ребенку во всех его действиях и начинаниях.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16523" y="3788664"/>
            <a:ext cx="2919046" cy="804672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lIns="0" tIns="0" rIns="0" bIns="0">
            <a:noAutofit/>
          </a:bodyPr>
          <a:lstStyle/>
          <a:p>
            <a:pPr indent="0" algn="just">
              <a:lnSpc>
                <a:spcPts val="3024"/>
              </a:lnSpc>
            </a:pPr>
            <a:r>
              <a:rPr lang="ru" sz="3200" spc="-50" dirty="0">
                <a:solidFill>
                  <a:srgbClr val="C00000"/>
                </a:solidFill>
                <a:latin typeface="Calibri"/>
              </a:rPr>
              <a:t>6 шагов к успеху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508131" y="2557272"/>
            <a:ext cx="5163429" cy="160324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2616"/>
              </a:lnSpc>
              <a:spcBef>
                <a:spcPts val="3360"/>
              </a:spcBef>
              <a:spcAft>
                <a:spcPts val="3990"/>
              </a:spcAft>
            </a:pPr>
            <a:r>
              <a:rPr lang="ru" sz="2100" dirty="0">
                <a:solidFill>
                  <a:srgbClr val="FFFFFF"/>
                </a:solidFill>
                <a:latin typeface="Calibri"/>
              </a:rPr>
              <a:t>чёткое выполнение родительских обязанностей, связанных с принятием полной ответственности за жизнь, благополучие, здоровье ребенка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224954" y="4510454"/>
            <a:ext cx="5011614" cy="9942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2616"/>
              </a:lnSpc>
              <a:spcBef>
                <a:spcPts val="3990"/>
              </a:spcBef>
            </a:pPr>
            <a:r>
              <a:rPr lang="ru" sz="2100" dirty="0">
                <a:solidFill>
                  <a:srgbClr val="FFFFFF"/>
                </a:solidFill>
                <a:latin typeface="Calibri"/>
              </a:rPr>
              <a:t>спокойный, доброжелательный психологический климат в семье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286499" y="5699760"/>
            <a:ext cx="4950069" cy="74500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2664"/>
              </a:lnSpc>
            </a:pPr>
            <a:r>
              <a:rPr lang="ru" sz="2100" dirty="0">
                <a:solidFill>
                  <a:srgbClr val="FFFFFF"/>
                </a:solidFill>
                <a:latin typeface="Calibri"/>
              </a:rPr>
              <a:t>- залог успешности развития малыша.</a:t>
            </a:r>
          </a:p>
        </p:txBody>
      </p:sp>
    </p:spTree>
    <p:extLst>
      <p:ext uri="{BB962C8B-B14F-4D97-AF65-F5344CB8AC3E}">
        <p14:creationId xmlns:p14="http://schemas.microsoft.com/office/powerpoint/2010/main" val="14501360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2040" y="2633472"/>
            <a:ext cx="2054352" cy="143256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99160" y="877824"/>
            <a:ext cx="2682240" cy="109118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495300" indent="0">
              <a:lnSpc>
                <a:spcPts val="2760"/>
              </a:lnSpc>
            </a:pPr>
            <a:r>
              <a:rPr lang="ru" sz="3200" spc="-50">
                <a:solidFill>
                  <a:srgbClr val="10285F"/>
                </a:solidFill>
                <a:latin typeface="Calibri"/>
              </a:rPr>
              <a:t>Установки</a:t>
            </a:r>
          </a:p>
          <a:p>
            <a:pPr indent="0">
              <a:lnSpc>
                <a:spcPts val="2760"/>
              </a:lnSpc>
            </a:pPr>
            <a:r>
              <a:rPr lang="ru" sz="3200" spc="-50">
                <a:solidFill>
                  <a:srgbClr val="10285F"/>
                </a:solidFill>
                <a:latin typeface="Calibri"/>
              </a:rPr>
              <a:t>ответственного</a:t>
            </a:r>
          </a:p>
          <a:p>
            <a:pPr marL="495300" indent="0">
              <a:lnSpc>
                <a:spcPts val="2760"/>
              </a:lnSpc>
            </a:pPr>
            <a:r>
              <a:rPr lang="ru" sz="3200" spc="-50">
                <a:solidFill>
                  <a:srgbClr val="10285F"/>
                </a:solidFill>
                <a:latin typeface="Calibri"/>
              </a:rPr>
              <a:t>родителя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07731" y="3968496"/>
            <a:ext cx="2927838" cy="8382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just">
              <a:lnSpc>
                <a:spcPts val="3360"/>
              </a:lnSpc>
            </a:pPr>
            <a:r>
              <a:rPr lang="ru" sz="3200" spc="-50" dirty="0">
                <a:solidFill>
                  <a:srgbClr val="C00000"/>
                </a:solidFill>
                <a:latin typeface="Calibri"/>
              </a:rPr>
              <a:t>6 шагов к успеху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783015" y="316992"/>
            <a:ext cx="5796593" cy="181051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2424"/>
              </a:lnSpc>
              <a:spcAft>
                <a:spcPts val="4410"/>
              </a:spcAft>
            </a:pPr>
            <a:r>
              <a:rPr lang="ru" sz="2100" dirty="0">
                <a:solidFill>
                  <a:srgbClr val="FFFFFF"/>
                </a:solidFill>
                <a:latin typeface="Calibri"/>
              </a:rPr>
              <a:t>значимость регулярного общения и взаимодействия с ребенком, выступая в роли помощника и советчика в решении ребенком разнообразных задач жизни и детальности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581400" y="2633472"/>
            <a:ext cx="4762500" cy="143256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2424"/>
              </a:lnSpc>
              <a:spcBef>
                <a:spcPts val="4410"/>
              </a:spcBef>
              <a:spcAft>
                <a:spcPts val="5880"/>
              </a:spcAft>
            </a:pPr>
            <a:r>
              <a:rPr lang="ru" sz="2100" dirty="0">
                <a:solidFill>
                  <a:srgbClr val="FFFFFF"/>
                </a:solidFill>
                <a:latin typeface="Calibri"/>
              </a:rPr>
              <a:t>любой ситуации важно стараться вставать на позицию ребенка, видеть ситуацию глазами ребенка,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741377" y="4730496"/>
            <a:ext cx="5345723" cy="146913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2400"/>
              </a:lnSpc>
              <a:spcBef>
                <a:spcPts val="5880"/>
              </a:spcBef>
            </a:pPr>
            <a:r>
              <a:rPr lang="ru" sz="2100" dirty="0">
                <a:solidFill>
                  <a:srgbClr val="FFFFFF"/>
                </a:solidFill>
                <a:latin typeface="Calibri"/>
              </a:rPr>
              <a:t>быть последовательным в своих действия, самому всегда выполнять те правила и нормы, которые должные выполнять ребенок</a:t>
            </a:r>
          </a:p>
        </p:txBody>
      </p:sp>
    </p:spTree>
    <p:extLst>
      <p:ext uri="{BB962C8B-B14F-4D97-AF65-F5344CB8AC3E}">
        <p14:creationId xmlns:p14="http://schemas.microsoft.com/office/powerpoint/2010/main" val="35962402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16608" y="155448"/>
            <a:ext cx="4654296" cy="265176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>
              <a:spcAft>
                <a:spcPts val="1890"/>
              </a:spcAft>
            </a:pPr>
            <a:r>
              <a:rPr lang="ru" sz="3200" b="1" dirty="0">
                <a:solidFill>
                  <a:srgbClr val="0000FF"/>
                </a:solidFill>
                <a:latin typeface="Tahoma"/>
              </a:rPr>
              <a:t>Цель и задачи программы просвещения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180576" y="155448"/>
            <a:ext cx="643128" cy="10668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endParaRPr lang="ru" sz="550" spc="-50" dirty="0">
              <a:solidFill>
                <a:srgbClr val="746E6E"/>
              </a:solidFill>
              <a:latin typeface="Microsoft Sans Serif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8746" y="1046285"/>
            <a:ext cx="11306908" cy="13640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00FF"/>
            </a:solidFill>
          </a:ln>
        </p:spPr>
        <p:txBody>
          <a:bodyPr lIns="0" tIns="0" rIns="0" bIns="0">
            <a:noAutofit/>
          </a:bodyPr>
          <a:lstStyle/>
          <a:p>
            <a:pPr>
              <a:lnSpc>
                <a:spcPts val="1560"/>
              </a:lnSpc>
              <a:spcBef>
                <a:spcPts val="1890"/>
              </a:spcBef>
            </a:pPr>
            <a:endParaRPr lang="ru" sz="1600" b="1" i="1" dirty="0">
              <a:solidFill>
                <a:srgbClr val="3B4760"/>
              </a:solidFill>
              <a:latin typeface="Trebuchet MS"/>
            </a:endParaRPr>
          </a:p>
          <a:p>
            <a:pPr>
              <a:spcBef>
                <a:spcPts val="1890"/>
              </a:spcBef>
            </a:pPr>
            <a:r>
              <a:rPr lang="ru" sz="1600" b="1" i="1" dirty="0">
                <a:solidFill>
                  <a:srgbClr val="3B4760"/>
                </a:solidFill>
                <a:latin typeface="Trebuchet MS"/>
              </a:rPr>
              <a:t>Целью просвещения родителей</a:t>
            </a:r>
            <a:r>
              <a:rPr lang="ru" sz="1600" b="1" dirty="0">
                <a:solidFill>
                  <a:srgbClr val="3B4760"/>
                </a:solidFill>
                <a:latin typeface="Trebuchet MS"/>
              </a:rPr>
              <a:t> (законных представителей) детей младенческого, раннего и дошкольного возраста является обеспечение поддержки семьи в вопросах образования, охраны и укрепления здоровья каждого ребенка;обеспечение единства подходов к воспитанию и обучению детей в условиях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03384" y="2892668"/>
            <a:ext cx="10840915" cy="3467921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342900" indent="-342900" algn="just">
              <a:lnSpc>
                <a:spcPts val="1440"/>
              </a:lnSpc>
              <a:spcBef>
                <a:spcPts val="840"/>
              </a:spcBef>
              <a:spcAft>
                <a:spcPts val="1260"/>
              </a:spcAft>
              <a:buAutoNum type="arabicPeriod"/>
            </a:pPr>
            <a:r>
              <a:rPr lang="ru" sz="1600" spc="-50" dirty="0">
                <a:latin typeface="Tahoma"/>
              </a:rPr>
              <a:t>Психолого-педагогическое просвещение и информирование родителей о значимых изменениях в физическом и психическом развитии детей в младенческом раннем и дошкольном возрасте о необходимых условиях для обеспечения полноценного развития каждого ребенка</a:t>
            </a:r>
          </a:p>
          <a:p>
            <a:pPr marL="342900" indent="-342900" algn="just">
              <a:lnSpc>
                <a:spcPts val="1440"/>
              </a:lnSpc>
              <a:spcAft>
                <a:spcPts val="1260"/>
              </a:spcAft>
              <a:buAutoNum type="arabicPeriod" startAt="2"/>
            </a:pPr>
            <a:r>
              <a:rPr lang="ru" sz="1600" spc="-50" dirty="0">
                <a:latin typeface="Tahoma"/>
              </a:rPr>
              <a:t>Приобщение родителей к ценностям осознанного и ответственного родительства как основы благополучия семьи и развития личности ребенка</a:t>
            </a:r>
          </a:p>
          <a:p>
            <a:pPr marL="342900" indent="-342900" algn="just">
              <a:lnSpc>
                <a:spcPts val="1440"/>
              </a:lnSpc>
              <a:spcAft>
                <a:spcPts val="1260"/>
              </a:spcAft>
              <a:buAutoNum type="arabicPeriod" startAt="2"/>
            </a:pPr>
            <a:r>
              <a:rPr lang="ru" sz="1600" spc="-50" dirty="0">
                <a:latin typeface="Tahoma"/>
              </a:rPr>
              <a:t>Раскрытие родителям важности и особенностей образовательной работы с детьми младенческого, раннего и дошкольного возраста, понимания включенности родителей в общее дело воспитания и обучения, развития их детей.</a:t>
            </a:r>
          </a:p>
          <a:p>
            <a:pPr marL="342900" indent="-342900" algn="just">
              <a:lnSpc>
                <a:spcPts val="1440"/>
              </a:lnSpc>
              <a:spcAft>
                <a:spcPts val="1260"/>
              </a:spcAft>
              <a:buAutoNum type="arabicPeriod" startAt="2"/>
            </a:pPr>
            <a:r>
              <a:rPr lang="ru" sz="1600" spc="-50" dirty="0">
                <a:latin typeface="Tahoma"/>
              </a:rPr>
              <a:t>Психолого-педагогическая помощь родителям в понимании возможных причин возникновения трудностей в развитии ребенка и путей их преодоления и профилактики, в выборе оптимальной стратегии взаимодействия с ребенком</a:t>
            </a:r>
          </a:p>
          <a:p>
            <a:pPr marL="342900" indent="-342900" algn="just">
              <a:lnSpc>
                <a:spcPts val="1440"/>
              </a:lnSpc>
              <a:spcAft>
                <a:spcPts val="1260"/>
              </a:spcAft>
              <a:buAutoNum type="arabicPeriod" startAt="2"/>
            </a:pPr>
            <a:r>
              <a:rPr lang="ru" sz="1600" spc="-50" dirty="0">
                <a:latin typeface="Tahoma"/>
              </a:rPr>
              <a:t>Информирование родителей о возможностях получения индивидуальной помощи в вопросах укрепления здоровья, обучения и воспитания детей младенческого, раннего и дошкольного возраста.</a:t>
            </a:r>
          </a:p>
        </p:txBody>
      </p:sp>
    </p:spTree>
    <p:extLst>
      <p:ext uri="{BB962C8B-B14F-4D97-AF65-F5344CB8AC3E}">
        <p14:creationId xmlns:p14="http://schemas.microsoft.com/office/powerpoint/2010/main" val="15499798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1544"/>
            <a:ext cx="1981200" cy="132283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3976" y="152400"/>
            <a:ext cx="865632" cy="92049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89920" y="115824"/>
            <a:ext cx="893064" cy="8930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9328" y="2846832"/>
            <a:ext cx="512064" cy="5059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75248" y="2871216"/>
            <a:ext cx="505968" cy="50596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0560" y="3846576"/>
            <a:ext cx="536448" cy="53035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63056" y="3846576"/>
            <a:ext cx="573024" cy="56692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15561" y="4913376"/>
            <a:ext cx="4106007" cy="65836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56960" y="4888992"/>
            <a:ext cx="512064" cy="51206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007469" y="4888992"/>
            <a:ext cx="4510453" cy="67056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2" name="Прямоугольник 11"/>
          <p:cNvSpPr/>
          <p:nvPr/>
        </p:nvSpPr>
        <p:spPr>
          <a:xfrm>
            <a:off x="2039112" y="408432"/>
            <a:ext cx="2319528" cy="30784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lnSpc>
                <a:spcPts val="1200"/>
              </a:lnSpc>
              <a:spcAft>
                <a:spcPts val="1680"/>
              </a:spcAft>
            </a:pPr>
            <a:r>
              <a:rPr lang="ru" sz="1100" b="1">
                <a:solidFill>
                  <a:srgbClr val="232E60"/>
                </a:solidFill>
                <a:latin typeface="Sylfaen"/>
              </a:rPr>
              <a:t>МИНИСТЕРСТВО ПРОСВЕЩЕНИЯ РОССИЙСКОЙ ФЕДЕРАЦИИ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377440" y="1097280"/>
            <a:ext cx="8546592" cy="55778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spcAft>
                <a:spcPts val="630"/>
              </a:spcAft>
            </a:pPr>
            <a:r>
              <a:rPr lang="ru" sz="1700" b="1" dirty="0">
                <a:solidFill>
                  <a:srgbClr val="002060"/>
                </a:solidFill>
                <a:latin typeface="Tahoma"/>
              </a:rPr>
              <a:t>Содержание просвещения родителей (законных представителей) детей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415561" y="2810256"/>
            <a:ext cx="4106007" cy="841248"/>
          </a:xfrm>
          <a:prstGeom prst="rect">
            <a:avLst/>
          </a:prstGeom>
          <a:ln w="19050">
            <a:solidFill>
              <a:schemeClr val="accent1"/>
            </a:solidFill>
          </a:ln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2160"/>
              </a:lnSpc>
            </a:pPr>
            <a:r>
              <a:rPr lang="ru" sz="1800" dirty="0">
                <a:solidFill>
                  <a:srgbClr val="232E60"/>
                </a:solidFill>
                <a:latin typeface="Tahoma"/>
              </a:rPr>
              <a:t>Вопросы сохранения здоровья детей и их физического развития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7007469" y="2741676"/>
            <a:ext cx="4510454" cy="630936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1800" dirty="0">
                <a:solidFill>
                  <a:srgbClr val="232E60"/>
                </a:solidFill>
                <a:latin typeface="Tahoma"/>
              </a:rPr>
              <a:t> Вопросы социализации детей с ОВЗ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415561" y="3864864"/>
            <a:ext cx="4106007" cy="569976"/>
          </a:xfrm>
          <a:prstGeom prst="rect">
            <a:avLst/>
          </a:prstGeom>
          <a:ln w="19050">
            <a:solidFill>
              <a:schemeClr val="accent1"/>
            </a:solidFill>
          </a:ln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1800" dirty="0">
                <a:solidFill>
                  <a:srgbClr val="232E60"/>
                </a:solidFill>
                <a:latin typeface="Tahoma"/>
              </a:rPr>
              <a:t>Вопросы образования детей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007469" y="3651504"/>
            <a:ext cx="4510454" cy="783336"/>
          </a:xfrm>
          <a:prstGeom prst="rect">
            <a:avLst/>
          </a:prstGeom>
          <a:ln w="19050">
            <a:solidFill>
              <a:schemeClr val="accent1"/>
            </a:solidFill>
          </a:ln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2160"/>
              </a:lnSpc>
            </a:pPr>
            <a:r>
              <a:rPr lang="ru" sz="1800" dirty="0">
                <a:solidFill>
                  <a:srgbClr val="232E60"/>
                </a:solidFill>
                <a:latin typeface="Tahoma"/>
              </a:rPr>
              <a:t>Вопросы по воспитанию детей в приемных семьях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755904" y="4925568"/>
            <a:ext cx="487680" cy="310896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3200" spc="-250">
                <a:latin typeface="Sylfaen"/>
              </a:rPr>
              <a:t>ЕЕ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740664" y="5251704"/>
            <a:ext cx="463296" cy="140208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 algn="just">
              <a:spcAft>
                <a:spcPts val="1680"/>
              </a:spcAft>
            </a:pPr>
            <a:r>
              <a:rPr lang="ru" sz="1500" i="1">
                <a:latin typeface="Sylfaen"/>
              </a:rPr>
              <a:t>&amp;&amp;&amp;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710184" y="5711952"/>
            <a:ext cx="10585704" cy="90830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just">
              <a:lnSpc>
                <a:spcPts val="1920"/>
              </a:lnSpc>
            </a:pPr>
            <a:r>
              <a:rPr lang="ru" sz="1600" b="1" i="1">
                <a:solidFill>
                  <a:srgbClr val="002060"/>
                </a:solidFill>
                <a:latin typeface="Calibri"/>
              </a:rPr>
              <a:t>Целью просвещения родителей</a:t>
            </a:r>
            <a:r>
              <a:rPr lang="ru" sz="1600" b="1">
                <a:solidFill>
                  <a:srgbClr val="002060"/>
                </a:solidFill>
                <a:latin typeface="Calibri"/>
              </a:rPr>
              <a:t> (законных представителей) детей младенческого, раннего и дошкольного возраста является обеспечение поддержки семьи в вопросах образования, охраны и укрепления здоровья каждого ребенка; обеспечение единства подходов к воспитанию и обучению детей в условиях детского сада и семьи; повышение воспитательного потенциала семьи.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7007469" y="1548384"/>
            <a:ext cx="4510454" cy="104089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Меры государственной поддержки семей</a:t>
            </a:r>
            <a:r>
              <a:rPr lang="ru-RU" dirty="0"/>
              <a:t>	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1415562" y="1484376"/>
            <a:ext cx="4106007" cy="110337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Вопросы возрастного развития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992</Words>
  <Application>Microsoft Office PowerPoint</Application>
  <PresentationFormat>Широкоэкранный</PresentationFormat>
  <Paragraphs>86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20" baseType="lpstr">
      <vt:lpstr>Arial</vt:lpstr>
      <vt:lpstr>Calibri</vt:lpstr>
      <vt:lpstr>Cambria</vt:lpstr>
      <vt:lpstr>Microsoft Sans Serif</vt:lpstr>
      <vt:lpstr>Sylfaen</vt:lpstr>
      <vt:lpstr>Tahoma</vt:lpstr>
      <vt:lpstr>Times New Roman</vt:lpstr>
      <vt:lpstr>Trebuchet MS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Microsoft Office User</dc:creator>
  <cp:keywords/>
  <cp:lastModifiedBy>user</cp:lastModifiedBy>
  <cp:revision>14</cp:revision>
  <dcterms:modified xsi:type="dcterms:W3CDTF">2026-01-09T18:28:19Z</dcterms:modified>
</cp:coreProperties>
</file>